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4"/>
  </p:notesMasterIdLst>
  <p:sldIdLst>
    <p:sldId id="267" r:id="rId2"/>
    <p:sldId id="370" r:id="rId3"/>
    <p:sldId id="386" r:id="rId4"/>
    <p:sldId id="387" r:id="rId5"/>
    <p:sldId id="357" r:id="rId6"/>
    <p:sldId id="358" r:id="rId7"/>
    <p:sldId id="359" r:id="rId8"/>
    <p:sldId id="360" r:id="rId9"/>
    <p:sldId id="361" r:id="rId10"/>
    <p:sldId id="362" r:id="rId11"/>
    <p:sldId id="363" r:id="rId12"/>
    <p:sldId id="364" r:id="rId13"/>
    <p:sldId id="365" r:id="rId14"/>
    <p:sldId id="366" r:id="rId15"/>
    <p:sldId id="368" r:id="rId16"/>
    <p:sldId id="367" r:id="rId17"/>
    <p:sldId id="369" r:id="rId18"/>
    <p:sldId id="371" r:id="rId19"/>
    <p:sldId id="372" r:id="rId20"/>
    <p:sldId id="373" r:id="rId21"/>
    <p:sldId id="374" r:id="rId22"/>
    <p:sldId id="375" r:id="rId23"/>
    <p:sldId id="376" r:id="rId24"/>
    <p:sldId id="377" r:id="rId25"/>
    <p:sldId id="378" r:id="rId26"/>
    <p:sldId id="379" r:id="rId27"/>
    <p:sldId id="380" r:id="rId28"/>
    <p:sldId id="381" r:id="rId29"/>
    <p:sldId id="382" r:id="rId30"/>
    <p:sldId id="383" r:id="rId31"/>
    <p:sldId id="384" r:id="rId32"/>
    <p:sldId id="385" r:id="rId3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09" autoAdjust="0"/>
    <p:restoredTop sz="90805" autoAdjust="0"/>
  </p:normalViewPr>
  <p:slideViewPr>
    <p:cSldViewPr snapToGrid="0">
      <p:cViewPr varScale="1">
        <p:scale>
          <a:sx n="100" d="100"/>
          <a:sy n="100" d="100"/>
        </p:scale>
        <p:origin x="79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7D20A1-C369-4CA3-8271-EA2FAFAD3C06}" type="datetimeFigureOut">
              <a:rPr lang="zh-CN" altLang="en-US" smtClean="0"/>
              <a:t>2019/3/4</a:t>
            </a:fld>
            <a:endParaRPr lang="zh-CN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4190CA-8601-46C4-936B-F73B59480F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7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FB4B82-FC45-4726-AB72-49EB307D1DBB}" type="slidenum">
              <a:rPr lang="en-US" smtClean="0">
                <a:solidFill>
                  <a:prstClr val="black"/>
                </a:solidFill>
              </a:rPr>
              <a:pPr/>
              <a:t>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58137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9601200" y="6258580"/>
            <a:ext cx="2514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prstClr val="white"/>
                </a:solidFill>
              </a:rPr>
              <a:t>Department of</a:t>
            </a:r>
          </a:p>
          <a:p>
            <a:pPr algn="ctr"/>
            <a:r>
              <a:rPr lang="en-US" sz="1400" b="1" dirty="0">
                <a:solidFill>
                  <a:prstClr val="white"/>
                </a:solidFill>
              </a:rPr>
              <a:t>Mechanical Engineering</a:t>
            </a:r>
          </a:p>
        </p:txBody>
      </p:sp>
    </p:spTree>
    <p:extLst>
      <p:ext uri="{BB962C8B-B14F-4D97-AF65-F5344CB8AC3E}">
        <p14:creationId xmlns:p14="http://schemas.microsoft.com/office/powerpoint/2010/main" val="35677103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150E5-199D-4C22-B45E-E9BF17684746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3/4/2019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5A05D-7D79-44E9-9F5E-C1C7FB7996E2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03725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79ED98-3B73-41E0-9FA8-50847BAC983E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3/4/2019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5A05D-7D79-44E9-9F5E-C1C7FB7996E2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1291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E5C6F-1BBB-4449-A487-5F2F6898F07C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3/4/2019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78567" y="6356351"/>
            <a:ext cx="2844800" cy="365125"/>
          </a:xfrm>
        </p:spPr>
        <p:txBody>
          <a:bodyPr/>
          <a:lstStyle/>
          <a:p>
            <a:fld id="{D635A05D-7D79-44E9-9F5E-C1C7FB7996E2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96654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0EAE8-63E3-43ED-AE49-97027832C041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3/4/2019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20692" y="6356351"/>
            <a:ext cx="2844800" cy="365125"/>
          </a:xfrm>
        </p:spPr>
        <p:txBody>
          <a:bodyPr/>
          <a:lstStyle/>
          <a:p>
            <a:fld id="{D635A05D-7D79-44E9-9F5E-C1C7FB7996E2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83379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4CB68-95CD-4C20-B55C-5DF73ECE1784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3/4/2019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5A05D-7D79-44E9-9F5E-C1C7FB7996E2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71179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BA76D-D470-4529-912D-A95A014F0665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3/4/2019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5A05D-7D79-44E9-9F5E-C1C7FB7996E2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86849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3D18A-7C01-415D-B1E4-01570D820AB8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3/4/2019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5A05D-7D79-44E9-9F5E-C1C7FB7996E2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5830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800C15-C7CA-4746-BB87-BBCBBB96734B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3/4/2019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5A05D-7D79-44E9-9F5E-C1C7FB7996E2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0268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6FA865-717C-4771-851C-549B63379B43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3/4/2019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5A05D-7D79-44E9-9F5E-C1C7FB7996E2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7821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58E991-B0D4-41F1-B1B3-B5D1523F6D9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3/4/2019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5A05D-7D79-44E9-9F5E-C1C7FB7996E2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4910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6172201"/>
            <a:ext cx="12192000" cy="685800"/>
          </a:xfrm>
          <a:prstGeom prst="rect">
            <a:avLst/>
          </a:prstGeom>
          <a:pattFill prst="ltUpDiag">
            <a:fgClr>
              <a:srgbClr val="FF0000"/>
            </a:fgClr>
            <a:bgClr>
              <a:srgbClr val="C00000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6172200"/>
            <a:ext cx="12192000" cy="685800"/>
          </a:xfrm>
          <a:prstGeom prst="rect">
            <a:avLst/>
          </a:prstGeom>
          <a:gradFill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  <a:alpha val="47000"/>
                </a:srgbClr>
              </a:gs>
              <a:gs pos="100000">
                <a:schemeClr val="accent2">
                  <a:lumMod val="40000"/>
                  <a:lumOff val="60000"/>
                  <a:alpha val="62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304800" y="6248401"/>
            <a:ext cx="1653656" cy="543173"/>
            <a:chOff x="289757" y="6248400"/>
            <a:chExt cx="1260913" cy="543173"/>
          </a:xfrm>
        </p:grpSpPr>
        <p:sp>
          <p:nvSpPr>
            <p:cNvPr id="11" name="Rounded Rectangle 10"/>
            <p:cNvSpPr/>
            <p:nvPr/>
          </p:nvSpPr>
          <p:spPr>
            <a:xfrm>
              <a:off x="289757" y="6248400"/>
              <a:ext cx="1260913" cy="543173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674" y="6314947"/>
              <a:ext cx="1061078" cy="415623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 userDrawn="1"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0E7774-442A-444C-90D9-8BA960E7E07F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3/4/2019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4"/>
          </p:nvPr>
        </p:nvSpPr>
        <p:spPr>
          <a:xfrm>
            <a:off x="4673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fld id="{D635A05D-7D79-44E9-9F5E-C1C7FB7996E2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48451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github.com/zalandoresearch/fashion-mnist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dityabalu/PDL/blob/master/DataProcessors/naive.py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keras.io/building-powerful-image-classification-models-using-very-little-data.html" TargetMode="External"/><Relationship Id="rId2" Type="http://schemas.openxmlformats.org/officeDocument/2006/relationships/hyperlink" Target="https://github.com/adityabalu/PDL/blob/master/DataProcessors/keras.py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mdbloice/Augmentor" TargetMode="External"/><Relationship Id="rId4" Type="http://schemas.openxmlformats.org/officeDocument/2006/relationships/hyperlink" Target="https://stanford.edu/~shervine/blog/keras-how-to-generate-data-on-the-fly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cs230-stanford.github.io/tensorflow-input-data.html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cs230-stanford.github.io/project-code-examples.html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dityabalu/PDL.git" TargetMode="Externa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1371601"/>
            <a:ext cx="7772400" cy="1470025"/>
          </a:xfrm>
        </p:spPr>
        <p:txBody>
          <a:bodyPr>
            <a:noAutofit/>
          </a:bodyPr>
          <a:lstStyle/>
          <a:p>
            <a:r>
              <a:rPr lang="en-US" sz="3200" dirty="0">
                <a:solidFill>
                  <a:srgbClr val="000000"/>
                </a:solidFill>
              </a:rPr>
              <a:t>ME 592X: Data Analytics and Machine Learning for Cyber-Physical Systems Applications </a:t>
            </a:r>
            <a:endParaRPr lang="en-US" sz="3200" dirty="0"/>
          </a:p>
        </p:txBody>
      </p:sp>
      <p:sp>
        <p:nvSpPr>
          <p:cNvPr id="13" name="Subtitle 4"/>
          <p:cNvSpPr txBox="1">
            <a:spLocks/>
          </p:cNvSpPr>
          <p:nvPr/>
        </p:nvSpPr>
        <p:spPr>
          <a:xfrm>
            <a:off x="3091645" y="5681246"/>
            <a:ext cx="6045200" cy="338554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</a:rPr>
              <a:t>Spring 2019</a:t>
            </a:r>
            <a:endParaRPr lang="en-US" sz="180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02234" y="3430837"/>
            <a:ext cx="9624021" cy="2305163"/>
          </a:xfrm>
        </p:spPr>
        <p:txBody>
          <a:bodyPr>
            <a:normAutofit/>
          </a:bodyPr>
          <a:lstStyle/>
          <a:p>
            <a:r>
              <a:rPr lang="en-US" dirty="0"/>
              <a:t>Lecture 11</a:t>
            </a:r>
          </a:p>
          <a:p>
            <a:r>
              <a:rPr lang="en-US" dirty="0"/>
              <a:t>Programming for Deep Learning</a:t>
            </a:r>
          </a:p>
          <a:p>
            <a:r>
              <a:rPr lang="en-US" dirty="0"/>
              <a:t>Aditya Balu</a:t>
            </a:r>
          </a:p>
        </p:txBody>
      </p:sp>
    </p:spTree>
    <p:extLst>
      <p:ext uri="{BB962C8B-B14F-4D97-AF65-F5344CB8AC3E}">
        <p14:creationId xmlns:p14="http://schemas.microsoft.com/office/powerpoint/2010/main" val="177336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4036DA1-E7DF-42C5-A4DC-17FCF2C1E7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Generators/Pipelines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D3D8D76-1DBD-4C78-9A86-C316620F2C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82911F-13DA-453F-9414-3EB1CECC5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5A05D-7D79-44E9-9F5E-C1C7FB7996E2}" type="slidenum">
              <a:rPr lang="en-US" smtClean="0">
                <a:solidFill>
                  <a:prstClr val="white"/>
                </a:solidFill>
              </a:rPr>
              <a:pPr/>
              <a:t>10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82942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EDBCF41-1CC2-4A42-B4B5-8163159D4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More Python fundamentals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5CA98F-7420-490A-9137-370271D190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5A05D-7D79-44E9-9F5E-C1C7FB7996E2}" type="slidenum">
              <a:rPr lang="en-US" smtClean="0">
                <a:solidFill>
                  <a:prstClr val="white"/>
                </a:solidFill>
              </a:rPr>
              <a:pPr/>
              <a:t>11</a:t>
            </a:fld>
            <a:endParaRPr lang="en-US">
              <a:solidFill>
                <a:prstClr val="white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CCF5A90-5182-4043-85E7-D7C13D22F7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458914"/>
            <a:ext cx="8229600" cy="466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0588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3B8569-DDB5-408A-ACB8-92D3190CE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err="1"/>
              <a:t>getitem</a:t>
            </a:r>
            <a:r>
              <a:rPr lang="en-US" dirty="0"/>
              <a:t> method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749F9C4-4D1C-4EF1-9346-D1C833529B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" y="1651891"/>
            <a:ext cx="7701020" cy="452596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3C480C-496C-4D68-B5FF-6D949F89F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5A05D-7D79-44E9-9F5E-C1C7FB7996E2}" type="slidenum">
              <a:rPr lang="en-US" smtClean="0">
                <a:solidFill>
                  <a:prstClr val="white"/>
                </a:solidFill>
              </a:rPr>
              <a:pPr/>
              <a:t>12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74533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015551-37C1-4D6A-8A15-AAC7E9EE2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/>
              <a:t>Naïve Implementation of a Data Loader (Fashion MNIST)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1112FD-2A50-45F4-A95E-57AF481D1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</p:spPr>
        <p:txBody>
          <a:bodyPr/>
          <a:lstStyle/>
          <a:p>
            <a:r>
              <a:rPr lang="en-US" dirty="0"/>
              <a:t>Fashion MNIST: </a:t>
            </a:r>
            <a:r>
              <a:rPr lang="en-US" sz="2800" dirty="0">
                <a:hlinkClick r:id="rId2"/>
              </a:rPr>
              <a:t>https://github.com/zalandoresearch/fashion-mnist</a:t>
            </a:r>
            <a:r>
              <a:rPr lang="en-US" sz="2800" dirty="0"/>
              <a:t>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30EE5C-A341-4CB7-A02A-6AC955E6D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5A05D-7D79-44E9-9F5E-C1C7FB7996E2}" type="slidenum">
              <a:rPr lang="en-US" smtClean="0">
                <a:solidFill>
                  <a:prstClr val="white"/>
                </a:solidFill>
              </a:rPr>
              <a:pPr/>
              <a:t>13</a:t>
            </a:fld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1026" name="Picture 2" descr="https://github.com/zalandoresearch/fashion-mnist/raw/master/doc/img/fashion-mnist-sprite.png">
            <a:extLst>
              <a:ext uri="{FF2B5EF4-FFF2-40B4-BE49-F238E27FC236}">
                <a16:creationId xmlns:a16="http://schemas.microsoft.com/office/drawing/2014/main" id="{89337CA0-4E60-4F82-AA22-DE2A2C890B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892"/>
          <a:stretch/>
        </p:blipFill>
        <p:spPr bwMode="auto">
          <a:xfrm>
            <a:off x="6055210" y="2422526"/>
            <a:ext cx="6136790" cy="3075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s://github.com/zalandoresearch/fashion-mnist/raw/master/doc/img/fashion-mnist-sprite.png">
            <a:extLst>
              <a:ext uri="{FF2B5EF4-FFF2-40B4-BE49-F238E27FC236}">
                <a16:creationId xmlns:a16="http://schemas.microsoft.com/office/drawing/2014/main" id="{C41CD8DB-1E6D-48A9-8452-26A39C091B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527"/>
          <a:stretch/>
        </p:blipFill>
        <p:spPr bwMode="auto">
          <a:xfrm>
            <a:off x="2" y="2422525"/>
            <a:ext cx="6092373" cy="3075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83409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86417D-5BD5-4F8F-BB80-8988CB941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Naïve 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B0072F-9C3C-4D23-9C27-63B932C1B7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>
                <a:hlinkClick r:id="rId2"/>
              </a:rPr>
              <a:t>https://github.com/adityabalu/PDL/blob/master/DataProcessors/naive.py</a:t>
            </a:r>
            <a:r>
              <a:rPr lang="en-US" sz="2400" dirty="0"/>
              <a:t>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A5DB40-0E85-477C-94AC-22604AD786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5A05D-7D79-44E9-9F5E-C1C7FB7996E2}" type="slidenum">
              <a:rPr lang="en-US" smtClean="0">
                <a:solidFill>
                  <a:prstClr val="white"/>
                </a:solidFill>
              </a:rPr>
              <a:pPr/>
              <a:t>14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48935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235709-5B30-4DB4-AD6C-3E2FDE886D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Data Pipelines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22CE39-6D1D-4298-A139-C89FA58346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Performing Preprocessing “on-the-fly”</a:t>
            </a:r>
          </a:p>
          <a:p>
            <a:pPr lvl="1"/>
            <a:r>
              <a:rPr lang="en-US" dirty="0"/>
              <a:t>PCA/ZCA Whitening</a:t>
            </a:r>
          </a:p>
          <a:p>
            <a:pPr lvl="1"/>
            <a:r>
              <a:rPr lang="en-US" dirty="0"/>
              <a:t>Normalization</a:t>
            </a:r>
          </a:p>
          <a:p>
            <a:pPr lvl="1"/>
            <a:r>
              <a:rPr lang="en-US" dirty="0"/>
              <a:t>Data Augmentation</a:t>
            </a:r>
          </a:p>
          <a:p>
            <a:pPr lvl="1"/>
            <a:r>
              <a:rPr lang="en-US" dirty="0"/>
              <a:t>One-hot encoding</a:t>
            </a:r>
          </a:p>
          <a:p>
            <a:r>
              <a:rPr lang="en-US" dirty="0"/>
              <a:t>Dealing with Big Data such as 14 billion images</a:t>
            </a:r>
          </a:p>
          <a:p>
            <a:r>
              <a:rPr lang="en-US" dirty="0"/>
              <a:t>Multi-processing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99FD80-A7EB-42AA-978B-C100A5EF80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5A05D-7D79-44E9-9F5E-C1C7FB7996E2}" type="slidenum">
              <a:rPr lang="en-US" smtClean="0">
                <a:solidFill>
                  <a:prstClr val="white"/>
                </a:solidFill>
              </a:rPr>
              <a:pPr/>
              <a:t>15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3970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8895B9-1BC0-49D4-B63D-6178CFB39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Data Pipelines in </a:t>
            </a:r>
            <a:r>
              <a:rPr lang="en-US" dirty="0" err="1"/>
              <a:t>Keras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CABD01-8420-4C1E-9372-D7EA8B8E5F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400" dirty="0"/>
              <a:t>Simple Method:</a:t>
            </a:r>
          </a:p>
          <a:p>
            <a:pPr marL="0" indent="0">
              <a:buNone/>
            </a:pPr>
            <a:r>
              <a:rPr lang="en-US" sz="2400" dirty="0"/>
              <a:t>Process all the data and feed to </a:t>
            </a:r>
            <a:r>
              <a:rPr lang="en-US" sz="2400" dirty="0" err="1"/>
              <a:t>keras</a:t>
            </a:r>
            <a:r>
              <a:rPr lang="en-US" sz="2400" dirty="0"/>
              <a:t>, it will do iterations etc.</a:t>
            </a:r>
          </a:p>
          <a:p>
            <a:pPr marL="0" indent="0">
              <a:buNone/>
            </a:pPr>
            <a:r>
              <a:rPr lang="en-US" sz="2400" dirty="0"/>
              <a:t>Generator Method: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Advanced Method:</a:t>
            </a:r>
          </a:p>
          <a:p>
            <a:pPr marL="0" indent="0">
              <a:buNone/>
            </a:pPr>
            <a:r>
              <a:rPr lang="en-US" sz="2400" dirty="0">
                <a:hlinkClick r:id="rId2"/>
              </a:rPr>
              <a:t>https://github.com/adityabalu/PDL/blob/master/DataProcessors/keras.py</a:t>
            </a:r>
            <a:r>
              <a:rPr lang="en-US" sz="2400" dirty="0"/>
              <a:t> 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r>
              <a:rPr lang="en-US" dirty="0"/>
              <a:t>Good Reading Sources:</a:t>
            </a:r>
          </a:p>
          <a:p>
            <a:pPr lvl="1"/>
            <a:r>
              <a:rPr lang="en-US" sz="2000" dirty="0">
                <a:hlinkClick r:id="rId3"/>
              </a:rPr>
              <a:t>https://blog.keras.io/building-powerful-image-classification-models-using-very-little-data.html</a:t>
            </a:r>
            <a:endParaRPr lang="en-US" sz="2000" dirty="0"/>
          </a:p>
          <a:p>
            <a:pPr lvl="1"/>
            <a:r>
              <a:rPr lang="en-US" sz="2000" dirty="0">
                <a:hlinkClick r:id="rId4"/>
              </a:rPr>
              <a:t>https://stanford.edu/~shervine/blog/keras-how-to-generate-data-on-the-fly</a:t>
            </a:r>
            <a:endParaRPr lang="en-US" sz="2000" dirty="0"/>
          </a:p>
          <a:p>
            <a:pPr lvl="1"/>
            <a:r>
              <a:rPr lang="en-US" sz="2000" dirty="0">
                <a:hlinkClick r:id="rId5"/>
              </a:rPr>
              <a:t>https://github.com/mdbloice/Augmentor</a:t>
            </a:r>
            <a:r>
              <a:rPr lang="en-US" sz="2000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161596-3A1B-400C-9174-371F0D280F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5A05D-7D79-44E9-9F5E-C1C7FB7996E2}" type="slidenum">
              <a:rPr lang="en-US" smtClean="0">
                <a:solidFill>
                  <a:prstClr val="white"/>
                </a:solidFill>
              </a:rPr>
              <a:pPr/>
              <a:t>16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29088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1BCD6-B3B9-4B6F-843B-ACFEBFB8D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Data Pipelines in </a:t>
            </a:r>
            <a:r>
              <a:rPr lang="en-US" dirty="0" err="1"/>
              <a:t>Tensorflow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175D2B-5728-4A95-813D-090D1B96CC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Sources:</a:t>
            </a:r>
          </a:p>
          <a:p>
            <a:pPr lvl="1"/>
            <a:r>
              <a:rPr lang="en-US" dirty="0">
                <a:hlinkClick r:id="rId2"/>
              </a:rPr>
              <a:t>https://cs230-stanford.github.io/tensorflow-input-data.html</a:t>
            </a:r>
            <a:r>
              <a:rPr lang="en-US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5A3DE0-4B6C-4002-8EAD-2AA259CE8F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5A05D-7D79-44E9-9F5E-C1C7FB7996E2}" type="slidenum">
              <a:rPr lang="en-US" smtClean="0">
                <a:solidFill>
                  <a:prstClr val="white"/>
                </a:solidFill>
              </a:rPr>
              <a:pPr/>
              <a:t>17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49162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51943D-B6E6-4ABC-ABC1-DF58D92A6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Data Pipelines in </a:t>
            </a:r>
            <a:r>
              <a:rPr lang="en-US" dirty="0" err="1"/>
              <a:t>Pytorch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C8F1CA-4DE5-4632-A3FF-CB08FC1729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D3F8AD-E8A7-49E6-8334-740947483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5A05D-7D79-44E9-9F5E-C1C7FB7996E2}" type="slidenum">
              <a:rPr lang="en-US" smtClean="0">
                <a:solidFill>
                  <a:prstClr val="white"/>
                </a:solidFill>
              </a:rPr>
              <a:pPr/>
              <a:t>18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66564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2FACB7D-68BF-4689-9EBC-13E7B2A32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Learning Algorithms and Implementations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EB3BE56-9E85-4825-8481-7C608685A1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2CD6F5-2ECD-434A-8E89-48251616A0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5A05D-7D79-44E9-9F5E-C1C7FB7996E2}" type="slidenum">
              <a:rPr lang="en-US" smtClean="0">
                <a:solidFill>
                  <a:prstClr val="white"/>
                </a:solidFill>
              </a:rPr>
              <a:pPr/>
              <a:t>19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34922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DAAAB5-15C9-4687-89E4-049692031B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9C116C-17AC-4313-9C7B-36B5B842E3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Exposure to Deep Learning Platforms</a:t>
            </a:r>
          </a:p>
          <a:p>
            <a:r>
              <a:rPr lang="en-US" dirty="0"/>
              <a:t>Efficient programming for DL</a:t>
            </a:r>
          </a:p>
          <a:p>
            <a:r>
              <a:rPr lang="en-US" dirty="0"/>
              <a:t>Tips for dealing with large data for DL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Alternative good sources:</a:t>
            </a:r>
          </a:p>
          <a:p>
            <a:pPr lvl="1"/>
            <a:r>
              <a:rPr lang="en-US" dirty="0">
                <a:hlinkClick r:id="rId2"/>
              </a:rPr>
              <a:t>https://cs230-stanford.github.io/project-code-examples.html</a:t>
            </a:r>
            <a:r>
              <a:rPr lang="en-US" dirty="0"/>
              <a:t> 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4EE390-AE1C-48E2-B00B-345E292F79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5A05D-7D79-44E9-9F5E-C1C7FB7996E2}" type="slidenum">
              <a:rPr lang="en-US" smtClean="0">
                <a:solidFill>
                  <a:prstClr val="white"/>
                </a:solidFill>
              </a:rPr>
              <a:pPr/>
              <a:t>2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4122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0BD65B9-865C-4488-BD86-C6A206B78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Naïve (with </a:t>
            </a:r>
            <a:r>
              <a:rPr lang="en-US" dirty="0" err="1"/>
              <a:t>numpy</a:t>
            </a:r>
            <a:r>
              <a:rPr lang="en-US" dirty="0"/>
              <a:t>)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4CD3A55-83CA-4C09-AB5C-8B70DEDC0A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55E737-F1AF-4EE0-A463-ED82A5210F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5A05D-7D79-44E9-9F5E-C1C7FB7996E2}" type="slidenum">
              <a:rPr lang="en-US" smtClean="0">
                <a:solidFill>
                  <a:prstClr val="white"/>
                </a:solidFill>
              </a:rPr>
              <a:pPr/>
              <a:t>20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0659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BF1762-94BF-4B24-BF95-007B7B448A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Back-propagation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2B0187-20DB-471D-9768-32EA8568D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5A05D-7D79-44E9-9F5E-C1C7FB7996E2}" type="slidenum">
              <a:rPr lang="en-US" smtClean="0">
                <a:solidFill>
                  <a:prstClr val="white"/>
                </a:solidFill>
              </a:rPr>
              <a:pPr/>
              <a:t>21</a:t>
            </a:fld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1026" name="Picture 2" descr="https://4.bp.blogspot.com/-DglprtiZ_5c/WgDY7uKnYOI/AAAAAAAACKY/KKMYRJdaezgl6WhQD-MsvEIBrKXnP6MrgCLcBGAs/s640/sct-ad%2B%25281%2529.gif">
            <a:extLst>
              <a:ext uri="{FF2B5EF4-FFF2-40B4-BE49-F238E27FC236}">
                <a16:creationId xmlns:a16="http://schemas.microsoft.com/office/drawing/2014/main" id="{E52999C5-4652-4B24-A469-F2643F9A37F0}"/>
              </a:ext>
            </a:extLst>
          </p:cNvPr>
          <p:cNvPicPr>
            <a:picLocks noGrp="1" noChangeAspect="1" noChangeArrowheads="1" noCro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303" y="1295400"/>
            <a:ext cx="5527893" cy="452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86834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3772A4-DAB8-423E-87C0-F21A54EEE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/>
              <a:t>Convolution, Max-pool and Dense Layer Backprop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40EB69-0960-4745-BD10-D529B33926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01FF82-9C88-43BF-A465-13F191959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5A05D-7D79-44E9-9F5E-C1C7FB7996E2}" type="slidenum">
              <a:rPr lang="en-US" smtClean="0">
                <a:solidFill>
                  <a:prstClr val="white"/>
                </a:solidFill>
              </a:rPr>
              <a:pPr/>
              <a:t>22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23167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1D665F-F044-410B-B89A-DC838D06B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err="1"/>
              <a:t>ReLu</a:t>
            </a:r>
            <a:r>
              <a:rPr lang="en-US" dirty="0"/>
              <a:t>, sigmoid, and linear Backprop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9C0104-7B9D-4BD3-86FD-598B6AE395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152945-CAE1-4206-8A3B-278C06E25C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5A05D-7D79-44E9-9F5E-C1C7FB7996E2}" type="slidenum">
              <a:rPr lang="en-US" smtClean="0">
                <a:solidFill>
                  <a:prstClr val="white"/>
                </a:solidFill>
              </a:rPr>
              <a:pPr/>
              <a:t>23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78360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DF2F80-5EE3-4AB2-912A-9131B2A23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GPU 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9FFB49-B66B-4B72-A324-D5F65ECAF0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Pytorch</a:t>
            </a:r>
            <a:r>
              <a:rPr lang="en-US" dirty="0"/>
              <a:t> (embedding)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08CD11-0A79-48EC-8B02-5B86463670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5A05D-7D79-44E9-9F5E-C1C7FB7996E2}" type="slidenum">
              <a:rPr lang="en-US" smtClean="0">
                <a:solidFill>
                  <a:prstClr val="white"/>
                </a:solidFill>
              </a:rPr>
              <a:pPr/>
              <a:t>24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71524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1D663-199A-408D-B149-BF8F5DE819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err="1"/>
              <a:t>Keras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773774-C6AB-453E-BF43-394B1EBADD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D76B85-B9C5-4D8F-98EB-09678C28E5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5A05D-7D79-44E9-9F5E-C1C7FB7996E2}" type="slidenum">
              <a:rPr lang="en-US" smtClean="0">
                <a:solidFill>
                  <a:prstClr val="white"/>
                </a:solidFill>
              </a:rPr>
              <a:pPr/>
              <a:t>25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54847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DC3C47-8EF9-4BF6-81F3-FBBFE8864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err="1"/>
              <a:t>Tensorflow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148696-8E79-4E92-9911-C057DE767E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4BD66A-2D59-4F42-80CD-C201B7015B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5A05D-7D79-44E9-9F5E-C1C7FB7996E2}" type="slidenum">
              <a:rPr lang="en-US" smtClean="0">
                <a:solidFill>
                  <a:prstClr val="white"/>
                </a:solidFill>
              </a:rPr>
              <a:pPr/>
              <a:t>26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87724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889EB2-B3E7-438F-836D-F0CCB5115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err="1"/>
              <a:t>Pytorch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BDF08B-27F8-4A79-AC88-7B3119489D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30714B-E257-4C25-A332-01670D2FE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5A05D-7D79-44E9-9F5E-C1C7FB7996E2}" type="slidenum">
              <a:rPr lang="en-US" smtClean="0">
                <a:solidFill>
                  <a:prstClr val="white"/>
                </a:solidFill>
              </a:rPr>
              <a:pPr/>
              <a:t>27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76948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07D19-6F9E-4BB7-8C41-7B74575BF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Complete Pipeline for DL Training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676375-20BB-4966-9885-B90BB1CF3C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822687-1048-478B-B8B6-BAE317CCD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5A05D-7D79-44E9-9F5E-C1C7FB7996E2}" type="slidenum">
              <a:rPr lang="en-US" smtClean="0">
                <a:solidFill>
                  <a:prstClr val="white"/>
                </a:solidFill>
              </a:rPr>
              <a:pPr/>
              <a:t>28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09681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620D4-88A8-4406-8B4F-1F5524ADB3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Best Practices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6A3307-D12D-4158-B22C-621D51F458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E6BFA7-5E23-40FD-9C55-D865A54F04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5A05D-7D79-44E9-9F5E-C1C7FB7996E2}" type="slidenum">
              <a:rPr lang="en-US" smtClean="0">
                <a:solidFill>
                  <a:prstClr val="white"/>
                </a:solidFill>
              </a:rPr>
              <a:pPr/>
              <a:t>29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2040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1F4451-F995-4E58-8A5E-4676D56F8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Deep Learning Training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6F8AAC-905C-453A-B00C-915632014F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Load Data</a:t>
            </a:r>
          </a:p>
          <a:p>
            <a:r>
              <a:rPr lang="en-US" dirty="0"/>
              <a:t>Define Model</a:t>
            </a:r>
          </a:p>
          <a:p>
            <a:r>
              <a:rPr lang="en-US" dirty="0"/>
              <a:t>Define learning strategy</a:t>
            </a:r>
          </a:p>
          <a:p>
            <a:r>
              <a:rPr lang="en-US" dirty="0"/>
              <a:t>Train </a:t>
            </a:r>
          </a:p>
          <a:p>
            <a:r>
              <a:rPr lang="en-US" dirty="0"/>
              <a:t>Load Test Data</a:t>
            </a:r>
          </a:p>
          <a:p>
            <a:r>
              <a:rPr lang="en-US" dirty="0"/>
              <a:t>Validate</a:t>
            </a:r>
          </a:p>
          <a:p>
            <a:r>
              <a:rPr lang="en-US" dirty="0"/>
              <a:t>Deploy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28AD61-2D97-4E3E-A379-FC6DC513D0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5A05D-7D79-44E9-9F5E-C1C7FB7996E2}" type="slidenum">
              <a:rPr lang="en-US" smtClean="0">
                <a:solidFill>
                  <a:prstClr val="white"/>
                </a:solidFill>
              </a:rPr>
              <a:pPr/>
              <a:t>3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65021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AC5218-1149-4CF4-9E1B-1C91EB3AC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Model Architecture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D18829-FF9D-438F-A6EA-6B0D28C5F5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# of parameters</a:t>
            </a:r>
          </a:p>
          <a:p>
            <a:r>
              <a:rPr lang="en-US" dirty="0"/>
              <a:t># of filters/kernels</a:t>
            </a:r>
          </a:p>
          <a:p>
            <a:r>
              <a:rPr lang="en-US" dirty="0"/>
              <a:t>Filter size/kernel size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760949-AFBB-416B-9DDE-80CCF0670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5A05D-7D79-44E9-9F5E-C1C7FB7996E2}" type="slidenum">
              <a:rPr lang="en-US" smtClean="0">
                <a:solidFill>
                  <a:prstClr val="white"/>
                </a:solidFill>
              </a:rPr>
              <a:pPr/>
              <a:t>30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56261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5EF6E-63E0-408F-9C78-DDFC75105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Programming Constraints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81750B-C1D4-49A8-8671-D547BB9158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GPU memory</a:t>
            </a:r>
          </a:p>
          <a:p>
            <a:r>
              <a:rPr lang="en-US" dirty="0"/>
              <a:t>CPU memory (RAM)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54B76C-4C61-45C8-B3B6-600536C4E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5A05D-7D79-44E9-9F5E-C1C7FB7996E2}" type="slidenum">
              <a:rPr lang="en-US" smtClean="0">
                <a:solidFill>
                  <a:prstClr val="white"/>
                </a:solidFill>
              </a:rPr>
              <a:pPr/>
              <a:t>31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76861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9D6B68-CA13-4926-89C9-D3169638D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Benchmark Model Architectures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01DB6E-BAF7-4DEA-B83C-3EF6659BCE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FFB44E-2594-4374-B135-C22A4755F8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5A05D-7D79-44E9-9F5E-C1C7FB7996E2}" type="slidenum">
              <a:rPr lang="en-US" smtClean="0">
                <a:solidFill>
                  <a:prstClr val="white"/>
                </a:solidFill>
              </a:rPr>
              <a:pPr/>
              <a:t>32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27803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AE2E05-99CD-401B-B35A-9AC4B84B3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738C32-CC35-4B80-A6F7-84786029FE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835AA3-7493-4B28-A0E3-0641796C0C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5A05D-7D79-44E9-9F5E-C1C7FB7996E2}" type="slidenum">
              <a:rPr lang="en-US" smtClean="0">
                <a:solidFill>
                  <a:prstClr val="white"/>
                </a:solidFill>
              </a:rPr>
              <a:pPr/>
              <a:t>4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4135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EACA36A-6BAC-4EA5-A55D-5CF158A2B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Warmup Exercise (python)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B8A9B2-B46D-41DD-B7F0-F1F8E83FEF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9170020" cy="4525963"/>
          </a:xfrm>
        </p:spPr>
        <p:txBody>
          <a:bodyPr/>
          <a:lstStyle/>
          <a:p>
            <a:r>
              <a:rPr lang="en-US" dirty="0"/>
              <a:t>Predict the output of these code snippets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A7C1A5-2F6A-4DC5-A0A1-9D9379718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5A05D-7D79-44E9-9F5E-C1C7FB7996E2}" type="slidenum">
              <a:rPr lang="en-US" smtClean="0">
                <a:solidFill>
                  <a:prstClr val="white"/>
                </a:solidFill>
              </a:rPr>
              <a:pPr/>
              <a:t>5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1CDBE00-F6CF-43A4-BBAF-72666BABF4AB}"/>
              </a:ext>
            </a:extLst>
          </p:cNvPr>
          <p:cNvSpPr/>
          <p:nvPr/>
        </p:nvSpPr>
        <p:spPr>
          <a:xfrm>
            <a:off x="609600" y="5801218"/>
            <a:ext cx="297389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b="1" dirty="0"/>
              <a:t>Source: </a:t>
            </a:r>
            <a:r>
              <a:rPr lang="en-US" sz="1100" b="1" dirty="0">
                <a:hlinkClick r:id="rId2"/>
              </a:rPr>
              <a:t>https://github.com/adityabalu/PDL.git</a:t>
            </a:r>
            <a:r>
              <a:rPr lang="en-US" sz="1100" b="1" dirty="0"/>
              <a:t>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794AF81-16CD-467B-9C93-D02E88EA49F8}"/>
              </a:ext>
            </a:extLst>
          </p:cNvPr>
          <p:cNvSpPr/>
          <p:nvPr/>
        </p:nvSpPr>
        <p:spPr>
          <a:xfrm>
            <a:off x="609600" y="2102852"/>
            <a:ext cx="6096000" cy="378565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/>
              <a:t>class A(object):</a:t>
            </a:r>
          </a:p>
          <a:p>
            <a:r>
              <a:rPr lang="en-US" sz="1600" dirty="0"/>
              <a:t>    """docstring for A"""</a:t>
            </a:r>
          </a:p>
          <a:p>
            <a:r>
              <a:rPr lang="en-US" sz="1600" dirty="0"/>
              <a:t>    def __</a:t>
            </a:r>
            <a:r>
              <a:rPr lang="en-US" sz="1600" dirty="0" err="1"/>
              <a:t>init</a:t>
            </a:r>
            <a:r>
              <a:rPr lang="en-US" sz="1600" dirty="0"/>
              <a:t>__(self, a=4, b=10, c=20):</a:t>
            </a:r>
          </a:p>
          <a:p>
            <a:r>
              <a:rPr lang="en-US" sz="1600" dirty="0"/>
              <a:t>        </a:t>
            </a:r>
            <a:r>
              <a:rPr lang="en-US" sz="1600" dirty="0" err="1"/>
              <a:t>self._a</a:t>
            </a:r>
            <a:r>
              <a:rPr lang="en-US" sz="1600" dirty="0"/>
              <a:t> = a</a:t>
            </a:r>
          </a:p>
          <a:p>
            <a:r>
              <a:rPr lang="en-US" sz="1600" dirty="0"/>
              <a:t>        </a:t>
            </a:r>
            <a:r>
              <a:rPr lang="en-US" sz="1600" dirty="0" err="1"/>
              <a:t>self._b</a:t>
            </a:r>
            <a:r>
              <a:rPr lang="en-US" sz="1600" dirty="0"/>
              <a:t> = b</a:t>
            </a:r>
          </a:p>
          <a:p>
            <a:r>
              <a:rPr lang="en-US" sz="1600" dirty="0"/>
              <a:t>        </a:t>
            </a:r>
            <a:r>
              <a:rPr lang="en-US" sz="1600" dirty="0" err="1"/>
              <a:t>self._c</a:t>
            </a:r>
            <a:r>
              <a:rPr lang="en-US" sz="1600" dirty="0"/>
              <a:t> = c</a:t>
            </a:r>
          </a:p>
          <a:p>
            <a:endParaRPr lang="en-US" sz="1600" dirty="0"/>
          </a:p>
          <a:p>
            <a:r>
              <a:rPr lang="en-US" sz="1600" dirty="0"/>
              <a:t>    @property</a:t>
            </a:r>
          </a:p>
          <a:p>
            <a:r>
              <a:rPr lang="en-US" sz="1600" dirty="0"/>
              <a:t>    def a(self):</a:t>
            </a:r>
          </a:p>
          <a:p>
            <a:r>
              <a:rPr lang="en-US" sz="1600" dirty="0"/>
              <a:t>        return </a:t>
            </a:r>
            <a:r>
              <a:rPr lang="en-US" sz="1600" dirty="0" err="1"/>
              <a:t>self._a</a:t>
            </a:r>
            <a:endParaRPr lang="en-US" sz="1600" dirty="0"/>
          </a:p>
          <a:p>
            <a:r>
              <a:rPr lang="en-US" sz="1600" dirty="0"/>
              <a:t>   </a:t>
            </a:r>
          </a:p>
          <a:p>
            <a:r>
              <a:rPr lang="en-US" sz="1600" dirty="0"/>
              <a:t>    @property</a:t>
            </a:r>
          </a:p>
          <a:p>
            <a:r>
              <a:rPr lang="en-US" sz="1600" dirty="0"/>
              <a:t>    def b(self):</a:t>
            </a:r>
          </a:p>
          <a:p>
            <a:r>
              <a:rPr lang="en-US" sz="1600" dirty="0"/>
              <a:t>        return </a:t>
            </a:r>
            <a:r>
              <a:rPr lang="en-US" sz="1600" dirty="0" err="1"/>
              <a:t>self._b</a:t>
            </a:r>
            <a:endParaRPr lang="en-US" sz="1600" dirty="0"/>
          </a:p>
          <a:p>
            <a:endParaRPr lang="en-US" sz="16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9FF12F1-DFCA-4E5F-9AD5-9095EE14B83B}"/>
              </a:ext>
            </a:extLst>
          </p:cNvPr>
          <p:cNvSpPr/>
          <p:nvPr/>
        </p:nvSpPr>
        <p:spPr>
          <a:xfrm>
            <a:off x="4673600" y="2102852"/>
            <a:ext cx="6096000" cy="369331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   @property</a:t>
            </a:r>
          </a:p>
          <a:p>
            <a:r>
              <a:rPr lang="en-US" dirty="0"/>
              <a:t>    def c(self):</a:t>
            </a:r>
          </a:p>
          <a:p>
            <a:r>
              <a:rPr lang="en-US" dirty="0"/>
              <a:t>        return </a:t>
            </a:r>
            <a:r>
              <a:rPr lang="en-US" dirty="0" err="1"/>
              <a:t>self._c</a:t>
            </a:r>
            <a:endParaRPr lang="en-US" dirty="0"/>
          </a:p>
          <a:p>
            <a:r>
              <a:rPr lang="en-US" dirty="0"/>
              <a:t>    </a:t>
            </a:r>
          </a:p>
          <a:p>
            <a:r>
              <a:rPr lang="en-US" dirty="0"/>
              <a:t>    def __</a:t>
            </a:r>
            <a:r>
              <a:rPr lang="en-US" dirty="0" err="1"/>
              <a:t>repr</a:t>
            </a:r>
            <a:r>
              <a:rPr lang="en-US" dirty="0"/>
              <a:t>__(self):</a:t>
            </a:r>
          </a:p>
          <a:p>
            <a:r>
              <a:rPr lang="en-US" dirty="0"/>
              <a:t>        return "A Object"</a:t>
            </a:r>
          </a:p>
          <a:p>
            <a:endParaRPr lang="en-US" dirty="0"/>
          </a:p>
          <a:p>
            <a:r>
              <a:rPr lang="en-US" dirty="0"/>
              <a:t>if __name__ == '__main__':</a:t>
            </a:r>
          </a:p>
          <a:p>
            <a:r>
              <a:rPr lang="en-US" dirty="0"/>
              <a:t>    a = A(4,6,8)</a:t>
            </a:r>
          </a:p>
          <a:p>
            <a:r>
              <a:rPr lang="en-US" dirty="0"/>
              <a:t>    print(a)</a:t>
            </a:r>
          </a:p>
          <a:p>
            <a:r>
              <a:rPr lang="en-US" dirty="0"/>
              <a:t>    print(</a:t>
            </a:r>
            <a:r>
              <a:rPr lang="en-US" dirty="0" err="1"/>
              <a:t>a.a</a:t>
            </a:r>
            <a:r>
              <a:rPr lang="en-US" dirty="0"/>
              <a:t>)</a:t>
            </a:r>
          </a:p>
          <a:p>
            <a:r>
              <a:rPr lang="en-US" dirty="0"/>
              <a:t>    print(</a:t>
            </a:r>
            <a:r>
              <a:rPr lang="en-US" dirty="0" err="1"/>
              <a:t>a.b</a:t>
            </a:r>
            <a:r>
              <a:rPr lang="en-US" dirty="0"/>
              <a:t>)</a:t>
            </a:r>
          </a:p>
          <a:p>
            <a:r>
              <a:rPr lang="en-US" dirty="0"/>
              <a:t>    print(</a:t>
            </a:r>
            <a:r>
              <a:rPr lang="en-US" dirty="0" err="1"/>
              <a:t>a.c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1274187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F9B26-6953-40E8-8E19-FABA1B41E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Property method (complete implementation)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B13BDF3-A9D9-44CB-BD6C-4A09BA8AD96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592680" y="1600200"/>
            <a:ext cx="3418640" cy="4525963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A0CCACE-A105-407B-B4B6-733DAE3FFA0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749775" y="1600200"/>
            <a:ext cx="4280450" cy="4525963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B542C8-258B-4AFB-B689-541B24178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5A05D-7D79-44E9-9F5E-C1C7FB7996E2}" type="slidenum">
              <a:rPr lang="en-US" smtClean="0">
                <a:solidFill>
                  <a:prstClr val="white"/>
                </a:solidFill>
              </a:rPr>
              <a:pPr/>
              <a:t>6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52355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65387-D1B6-4990-97FB-04EAA7337B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Generators (warmup)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9273744-5C28-4649-8C63-F9138B74041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0262" y="2324894"/>
            <a:ext cx="4943475" cy="3076575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D4DA1B-F6F6-49C9-8C14-D55BCF3F2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5A05D-7D79-44E9-9F5E-C1C7FB7996E2}" type="slidenum">
              <a:rPr lang="en-US" smtClean="0">
                <a:solidFill>
                  <a:prstClr val="white"/>
                </a:solidFill>
              </a:rPr>
              <a:pPr/>
              <a:t>7</a:t>
            </a:fld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FE7F6E8D-AFAD-4DE7-A45B-D37A757AE1E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351712" y="2191544"/>
            <a:ext cx="3076575" cy="3343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2522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D289E-A5B5-44AB-AE11-2980278C2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EB7141-407B-460C-A877-C5238EFE7CE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5EC4C3-0971-4166-98E2-807481D9972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34B330-821F-42C2-A95D-2BF540D5B6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5A05D-7D79-44E9-9F5E-C1C7FB7996E2}" type="slidenum">
              <a:rPr lang="en-US" smtClean="0">
                <a:solidFill>
                  <a:prstClr val="white"/>
                </a:solidFill>
              </a:rPr>
              <a:pPr/>
              <a:t>8</a:t>
            </a:fld>
            <a:endParaRPr lang="en-US">
              <a:solidFill>
                <a:prstClr val="white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0CC6191-0FD4-46A9-A43D-46292CF027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454335"/>
            <a:ext cx="10586224" cy="5361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0138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05012-02DB-4B83-82CB-D428304B4D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Decorators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1F0EE2A-5B4B-479B-AA9B-3C9747582B3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249362" y="2029619"/>
            <a:ext cx="4105275" cy="3667125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E2E98-2FF2-4517-8FB9-38B950E8234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95D98C-38AB-4690-A453-A3E10BDA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5A05D-7D79-44E9-9F5E-C1C7FB7996E2}" type="slidenum">
              <a:rPr lang="en-US" smtClean="0">
                <a:solidFill>
                  <a:prstClr val="white"/>
                </a:solidFill>
              </a:rPr>
              <a:pPr/>
              <a:t>9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030322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10222</TotalTime>
  <Words>534</Words>
  <Application>Microsoft Office PowerPoint</Application>
  <PresentationFormat>Widescreen</PresentationFormat>
  <Paragraphs>149</Paragraphs>
  <Slides>32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6" baseType="lpstr">
      <vt:lpstr>Arial</vt:lpstr>
      <vt:lpstr>Calibri</vt:lpstr>
      <vt:lpstr>Times New Roman</vt:lpstr>
      <vt:lpstr>1_Office Theme</vt:lpstr>
      <vt:lpstr>ME 592X: Data Analytics and Machine Learning for Cyber-Physical Systems Applications </vt:lpstr>
      <vt:lpstr>Motivation</vt:lpstr>
      <vt:lpstr>Deep Learning Training</vt:lpstr>
      <vt:lpstr>Challenges</vt:lpstr>
      <vt:lpstr>Warmup Exercise (python)</vt:lpstr>
      <vt:lpstr>Property method (complete implementation)</vt:lpstr>
      <vt:lpstr>Generators (warmup)</vt:lpstr>
      <vt:lpstr>PowerPoint Presentation</vt:lpstr>
      <vt:lpstr>Decorators</vt:lpstr>
      <vt:lpstr>Data Generators/Pipelines</vt:lpstr>
      <vt:lpstr>More Python fundamentals</vt:lpstr>
      <vt:lpstr>getitem method</vt:lpstr>
      <vt:lpstr>Naïve Implementation of a Data Loader (Fashion MNIST)</vt:lpstr>
      <vt:lpstr>Naïve Implementation</vt:lpstr>
      <vt:lpstr>Data Pipelines</vt:lpstr>
      <vt:lpstr>Data Pipelines in Keras</vt:lpstr>
      <vt:lpstr>Data Pipelines in Tensorflow</vt:lpstr>
      <vt:lpstr>Data Pipelines in Pytorch</vt:lpstr>
      <vt:lpstr>Learning Algorithms and Implementations</vt:lpstr>
      <vt:lpstr>Naïve (with numpy)</vt:lpstr>
      <vt:lpstr>Back-propagation</vt:lpstr>
      <vt:lpstr>Convolution, Max-pool and Dense Layer Backprop</vt:lpstr>
      <vt:lpstr>ReLu, sigmoid, and linear Backprop</vt:lpstr>
      <vt:lpstr>GPU implementation</vt:lpstr>
      <vt:lpstr>Keras</vt:lpstr>
      <vt:lpstr>Tensorflow</vt:lpstr>
      <vt:lpstr>Pytorch</vt:lpstr>
      <vt:lpstr>Complete Pipeline for DL Training</vt:lpstr>
      <vt:lpstr>Best Practices</vt:lpstr>
      <vt:lpstr>Model Architecture </vt:lpstr>
      <vt:lpstr>Programming Constraints</vt:lpstr>
      <vt:lpstr>Benchmark Model Architectures</vt:lpstr>
    </vt:vector>
  </TitlesOfParts>
  <Company>thu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Problem identification</dc:title>
  <dc:creator>Chao Liu</dc:creator>
  <cp:lastModifiedBy>Balu, Aditya [M E]</cp:lastModifiedBy>
  <cp:revision>426</cp:revision>
  <dcterms:created xsi:type="dcterms:W3CDTF">2016-11-09T18:55:55Z</dcterms:created>
  <dcterms:modified xsi:type="dcterms:W3CDTF">2019-03-04T19:55:30Z</dcterms:modified>
</cp:coreProperties>
</file>